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sldIdLst>
    <p:sldId id="256" r:id="rId2"/>
    <p:sldId id="259" r:id="rId3"/>
    <p:sldId id="257" r:id="rId4"/>
    <p:sldId id="262" r:id="rId5"/>
    <p:sldId id="258" r:id="rId6"/>
    <p:sldId id="263" r:id="rId7"/>
    <p:sldId id="260" r:id="rId8"/>
    <p:sldId id="264" r:id="rId9"/>
    <p:sldId id="261" r:id="rId10"/>
    <p:sldId id="265"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2"/>
  </p:normalViewPr>
  <p:slideViewPr>
    <p:cSldViewPr snapToGrid="0" snapToObjects="1">
      <p:cViewPr varScale="1">
        <p:scale>
          <a:sx n="134" d="100"/>
          <a:sy n="134" d="100"/>
        </p:scale>
        <p:origin x="1544"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9731A8-DE31-6243-B3A1-23854A108C6A}" type="doc">
      <dgm:prSet loTypeId="urn:microsoft.com/office/officeart/2005/8/layout/cycle7" loCatId="" qsTypeId="urn:microsoft.com/office/officeart/2005/8/quickstyle/simple4" qsCatId="simple" csTypeId="urn:microsoft.com/office/officeart/2005/8/colors/accent1_2" csCatId="accent1" phldr="1"/>
      <dgm:spPr/>
    </dgm:pt>
    <dgm:pt modelId="{B4A7DC89-44EE-9649-BFC1-5513AE89B5DF}">
      <dgm:prSet phldrT="[Text]"/>
      <dgm:spPr/>
      <dgm:t>
        <a:bodyPr/>
        <a:lstStyle/>
        <a:p>
          <a:r>
            <a:rPr lang="en-US" dirty="0"/>
            <a:t>Product</a:t>
          </a:r>
        </a:p>
      </dgm:t>
    </dgm:pt>
    <dgm:pt modelId="{9E37B8D2-4777-CD4B-B597-9D665373614A}" type="parTrans" cxnId="{15826547-5BDF-904C-9FC7-15E8359EF3B4}">
      <dgm:prSet/>
      <dgm:spPr/>
      <dgm:t>
        <a:bodyPr/>
        <a:lstStyle/>
        <a:p>
          <a:endParaRPr lang="en-US"/>
        </a:p>
      </dgm:t>
    </dgm:pt>
    <dgm:pt modelId="{3D7A2636-9E74-D649-A1D5-D01D45966842}" type="sibTrans" cxnId="{15826547-5BDF-904C-9FC7-15E8359EF3B4}">
      <dgm:prSet/>
      <dgm:spPr/>
      <dgm:t>
        <a:bodyPr/>
        <a:lstStyle/>
        <a:p>
          <a:endParaRPr lang="en-US"/>
        </a:p>
      </dgm:t>
    </dgm:pt>
    <dgm:pt modelId="{77F15125-296C-0249-930A-C2BA5F268D94}">
      <dgm:prSet phldrT="[Text]"/>
      <dgm:spPr/>
      <dgm:t>
        <a:bodyPr/>
        <a:lstStyle/>
        <a:p>
          <a:r>
            <a:rPr lang="en-US" dirty="0"/>
            <a:t>Customer</a:t>
          </a:r>
        </a:p>
      </dgm:t>
    </dgm:pt>
    <dgm:pt modelId="{727FD555-55BA-7542-B706-88022F5EC7A9}" type="parTrans" cxnId="{FCD59A7E-EE0B-7547-8935-F7CFA1D26677}">
      <dgm:prSet/>
      <dgm:spPr/>
      <dgm:t>
        <a:bodyPr/>
        <a:lstStyle/>
        <a:p>
          <a:endParaRPr lang="en-US"/>
        </a:p>
      </dgm:t>
    </dgm:pt>
    <dgm:pt modelId="{2B6D424E-6861-3D49-AF5F-658FA1EA1C2C}" type="sibTrans" cxnId="{FCD59A7E-EE0B-7547-8935-F7CFA1D26677}">
      <dgm:prSet/>
      <dgm:spPr/>
      <dgm:t>
        <a:bodyPr/>
        <a:lstStyle/>
        <a:p>
          <a:endParaRPr lang="en-US"/>
        </a:p>
      </dgm:t>
    </dgm:pt>
    <dgm:pt modelId="{57560C1A-4875-0443-A85A-EED8C8F31DD3}">
      <dgm:prSet phldrT="[Text]"/>
      <dgm:spPr/>
      <dgm:t>
        <a:bodyPr/>
        <a:lstStyle/>
        <a:p>
          <a:r>
            <a:rPr lang="en-US" dirty="0"/>
            <a:t>Competition / Positioning</a:t>
          </a:r>
        </a:p>
      </dgm:t>
    </dgm:pt>
    <dgm:pt modelId="{9C2ED680-FC52-CA49-AE43-D44C81D32642}" type="parTrans" cxnId="{993B7FD5-80F0-1744-B0C3-B6866680C6F4}">
      <dgm:prSet/>
      <dgm:spPr/>
      <dgm:t>
        <a:bodyPr/>
        <a:lstStyle/>
        <a:p>
          <a:endParaRPr lang="en-US"/>
        </a:p>
      </dgm:t>
    </dgm:pt>
    <dgm:pt modelId="{F2024603-AF65-5F49-A99F-5681E3BE7D4E}" type="sibTrans" cxnId="{993B7FD5-80F0-1744-B0C3-B6866680C6F4}">
      <dgm:prSet/>
      <dgm:spPr/>
      <dgm:t>
        <a:bodyPr/>
        <a:lstStyle/>
        <a:p>
          <a:endParaRPr lang="en-US"/>
        </a:p>
      </dgm:t>
    </dgm:pt>
    <dgm:pt modelId="{14C67760-7D9C-184A-AA31-E613D7D0FEC9}" type="pres">
      <dgm:prSet presAssocID="{D49731A8-DE31-6243-B3A1-23854A108C6A}" presName="Name0" presStyleCnt="0">
        <dgm:presLayoutVars>
          <dgm:dir/>
          <dgm:resizeHandles val="exact"/>
        </dgm:presLayoutVars>
      </dgm:prSet>
      <dgm:spPr/>
    </dgm:pt>
    <dgm:pt modelId="{828B0741-8CCB-EA44-8E54-CEC820784E1C}" type="pres">
      <dgm:prSet presAssocID="{B4A7DC89-44EE-9649-BFC1-5513AE89B5DF}" presName="node" presStyleLbl="node1" presStyleIdx="0" presStyleCnt="3">
        <dgm:presLayoutVars>
          <dgm:bulletEnabled val="1"/>
        </dgm:presLayoutVars>
      </dgm:prSet>
      <dgm:spPr/>
    </dgm:pt>
    <dgm:pt modelId="{30602D19-B289-EC41-BEF8-54734B4501CF}" type="pres">
      <dgm:prSet presAssocID="{3D7A2636-9E74-D649-A1D5-D01D45966842}" presName="sibTrans" presStyleLbl="sibTrans2D1" presStyleIdx="0" presStyleCnt="3"/>
      <dgm:spPr/>
    </dgm:pt>
    <dgm:pt modelId="{AD06282C-F883-1149-A91E-97D633EF76CF}" type="pres">
      <dgm:prSet presAssocID="{3D7A2636-9E74-D649-A1D5-D01D45966842}" presName="connectorText" presStyleLbl="sibTrans2D1" presStyleIdx="0" presStyleCnt="3"/>
      <dgm:spPr/>
    </dgm:pt>
    <dgm:pt modelId="{21E09976-FFD7-6840-891E-9D123334B1DD}" type="pres">
      <dgm:prSet presAssocID="{77F15125-296C-0249-930A-C2BA5F268D94}" presName="node" presStyleLbl="node1" presStyleIdx="1" presStyleCnt="3">
        <dgm:presLayoutVars>
          <dgm:bulletEnabled val="1"/>
        </dgm:presLayoutVars>
      </dgm:prSet>
      <dgm:spPr/>
    </dgm:pt>
    <dgm:pt modelId="{89557FE4-81B4-2446-93B8-6AA8EAF6F803}" type="pres">
      <dgm:prSet presAssocID="{2B6D424E-6861-3D49-AF5F-658FA1EA1C2C}" presName="sibTrans" presStyleLbl="sibTrans2D1" presStyleIdx="1" presStyleCnt="3"/>
      <dgm:spPr/>
    </dgm:pt>
    <dgm:pt modelId="{ED9C698D-4DF8-A641-80AD-8A69623012C7}" type="pres">
      <dgm:prSet presAssocID="{2B6D424E-6861-3D49-AF5F-658FA1EA1C2C}" presName="connectorText" presStyleLbl="sibTrans2D1" presStyleIdx="1" presStyleCnt="3"/>
      <dgm:spPr/>
    </dgm:pt>
    <dgm:pt modelId="{D5998D0F-3F59-324D-8A96-3463B77AC414}" type="pres">
      <dgm:prSet presAssocID="{57560C1A-4875-0443-A85A-EED8C8F31DD3}" presName="node" presStyleLbl="node1" presStyleIdx="2" presStyleCnt="3">
        <dgm:presLayoutVars>
          <dgm:bulletEnabled val="1"/>
        </dgm:presLayoutVars>
      </dgm:prSet>
      <dgm:spPr/>
    </dgm:pt>
    <dgm:pt modelId="{FFC22BE7-6696-AF42-ACF8-79BD72CCCC5C}" type="pres">
      <dgm:prSet presAssocID="{F2024603-AF65-5F49-A99F-5681E3BE7D4E}" presName="sibTrans" presStyleLbl="sibTrans2D1" presStyleIdx="2" presStyleCnt="3"/>
      <dgm:spPr/>
    </dgm:pt>
    <dgm:pt modelId="{4D29D497-66F0-0441-8589-B6F6064EE80A}" type="pres">
      <dgm:prSet presAssocID="{F2024603-AF65-5F49-A99F-5681E3BE7D4E}" presName="connectorText" presStyleLbl="sibTrans2D1" presStyleIdx="2" presStyleCnt="3"/>
      <dgm:spPr/>
    </dgm:pt>
  </dgm:ptLst>
  <dgm:cxnLst>
    <dgm:cxn modelId="{E6764D0E-E641-E244-9D77-C97CF244A6B3}" type="presOf" srcId="{2B6D424E-6861-3D49-AF5F-658FA1EA1C2C}" destId="{ED9C698D-4DF8-A641-80AD-8A69623012C7}" srcOrd="1" destOrd="0" presId="urn:microsoft.com/office/officeart/2005/8/layout/cycle7"/>
    <dgm:cxn modelId="{A73A4E11-1712-ED4F-B838-FC4A6B3423F2}" type="presOf" srcId="{D49731A8-DE31-6243-B3A1-23854A108C6A}" destId="{14C67760-7D9C-184A-AA31-E613D7D0FEC9}" srcOrd="0" destOrd="0" presId="urn:microsoft.com/office/officeart/2005/8/layout/cycle7"/>
    <dgm:cxn modelId="{39E24130-FF64-BC48-9426-60B8B2353EF6}" type="presOf" srcId="{77F15125-296C-0249-930A-C2BA5F268D94}" destId="{21E09976-FFD7-6840-891E-9D123334B1DD}" srcOrd="0" destOrd="0" presId="urn:microsoft.com/office/officeart/2005/8/layout/cycle7"/>
    <dgm:cxn modelId="{185D9B42-7614-E448-9254-D04778888C37}" type="presOf" srcId="{F2024603-AF65-5F49-A99F-5681E3BE7D4E}" destId="{4D29D497-66F0-0441-8589-B6F6064EE80A}" srcOrd="1" destOrd="0" presId="urn:microsoft.com/office/officeart/2005/8/layout/cycle7"/>
    <dgm:cxn modelId="{15826547-5BDF-904C-9FC7-15E8359EF3B4}" srcId="{D49731A8-DE31-6243-B3A1-23854A108C6A}" destId="{B4A7DC89-44EE-9649-BFC1-5513AE89B5DF}" srcOrd="0" destOrd="0" parTransId="{9E37B8D2-4777-CD4B-B597-9D665373614A}" sibTransId="{3D7A2636-9E74-D649-A1D5-D01D45966842}"/>
    <dgm:cxn modelId="{5A5B604F-6D36-2647-AFDB-AAEB418FC53A}" type="presOf" srcId="{57560C1A-4875-0443-A85A-EED8C8F31DD3}" destId="{D5998D0F-3F59-324D-8A96-3463B77AC414}" srcOrd="0" destOrd="0" presId="urn:microsoft.com/office/officeart/2005/8/layout/cycle7"/>
    <dgm:cxn modelId="{98CE9F72-15CD-3C4B-A983-8F995E664534}" type="presOf" srcId="{3D7A2636-9E74-D649-A1D5-D01D45966842}" destId="{AD06282C-F883-1149-A91E-97D633EF76CF}" srcOrd="1" destOrd="0" presId="urn:microsoft.com/office/officeart/2005/8/layout/cycle7"/>
    <dgm:cxn modelId="{FCD59A7E-EE0B-7547-8935-F7CFA1D26677}" srcId="{D49731A8-DE31-6243-B3A1-23854A108C6A}" destId="{77F15125-296C-0249-930A-C2BA5F268D94}" srcOrd="1" destOrd="0" parTransId="{727FD555-55BA-7542-B706-88022F5EC7A9}" sibTransId="{2B6D424E-6861-3D49-AF5F-658FA1EA1C2C}"/>
    <dgm:cxn modelId="{07BA9181-9D91-8942-9CEE-CAE528763273}" type="presOf" srcId="{F2024603-AF65-5F49-A99F-5681E3BE7D4E}" destId="{FFC22BE7-6696-AF42-ACF8-79BD72CCCC5C}" srcOrd="0" destOrd="0" presId="urn:microsoft.com/office/officeart/2005/8/layout/cycle7"/>
    <dgm:cxn modelId="{A0A4F8AB-C292-A049-981F-82BEDCCF0DF8}" type="presOf" srcId="{B4A7DC89-44EE-9649-BFC1-5513AE89B5DF}" destId="{828B0741-8CCB-EA44-8E54-CEC820784E1C}" srcOrd="0" destOrd="0" presId="urn:microsoft.com/office/officeart/2005/8/layout/cycle7"/>
    <dgm:cxn modelId="{3DB684B7-4E0A-FF44-A053-EA4019B082A5}" type="presOf" srcId="{2B6D424E-6861-3D49-AF5F-658FA1EA1C2C}" destId="{89557FE4-81B4-2446-93B8-6AA8EAF6F803}" srcOrd="0" destOrd="0" presId="urn:microsoft.com/office/officeart/2005/8/layout/cycle7"/>
    <dgm:cxn modelId="{D7DA8BC2-A52F-4444-A9DA-4C8D6ED36439}" type="presOf" srcId="{3D7A2636-9E74-D649-A1D5-D01D45966842}" destId="{30602D19-B289-EC41-BEF8-54734B4501CF}" srcOrd="0" destOrd="0" presId="urn:microsoft.com/office/officeart/2005/8/layout/cycle7"/>
    <dgm:cxn modelId="{993B7FD5-80F0-1744-B0C3-B6866680C6F4}" srcId="{D49731A8-DE31-6243-B3A1-23854A108C6A}" destId="{57560C1A-4875-0443-A85A-EED8C8F31DD3}" srcOrd="2" destOrd="0" parTransId="{9C2ED680-FC52-CA49-AE43-D44C81D32642}" sibTransId="{F2024603-AF65-5F49-A99F-5681E3BE7D4E}"/>
    <dgm:cxn modelId="{68E4AFC0-8C53-254F-BF9B-173AE924D730}" type="presParOf" srcId="{14C67760-7D9C-184A-AA31-E613D7D0FEC9}" destId="{828B0741-8CCB-EA44-8E54-CEC820784E1C}" srcOrd="0" destOrd="0" presId="urn:microsoft.com/office/officeart/2005/8/layout/cycle7"/>
    <dgm:cxn modelId="{DD411EC0-59A4-A846-A5A4-532DD2DA0452}" type="presParOf" srcId="{14C67760-7D9C-184A-AA31-E613D7D0FEC9}" destId="{30602D19-B289-EC41-BEF8-54734B4501CF}" srcOrd="1" destOrd="0" presId="urn:microsoft.com/office/officeart/2005/8/layout/cycle7"/>
    <dgm:cxn modelId="{D1A6B4CA-AD4E-324F-93E6-8B7C58D3EF53}" type="presParOf" srcId="{30602D19-B289-EC41-BEF8-54734B4501CF}" destId="{AD06282C-F883-1149-A91E-97D633EF76CF}" srcOrd="0" destOrd="0" presId="urn:microsoft.com/office/officeart/2005/8/layout/cycle7"/>
    <dgm:cxn modelId="{3A492ACD-0FDE-BE4B-A06C-05716639F396}" type="presParOf" srcId="{14C67760-7D9C-184A-AA31-E613D7D0FEC9}" destId="{21E09976-FFD7-6840-891E-9D123334B1DD}" srcOrd="2" destOrd="0" presId="urn:microsoft.com/office/officeart/2005/8/layout/cycle7"/>
    <dgm:cxn modelId="{01F3F829-88BE-AA4A-AB22-F0F88850EF8E}" type="presParOf" srcId="{14C67760-7D9C-184A-AA31-E613D7D0FEC9}" destId="{89557FE4-81B4-2446-93B8-6AA8EAF6F803}" srcOrd="3" destOrd="0" presId="urn:microsoft.com/office/officeart/2005/8/layout/cycle7"/>
    <dgm:cxn modelId="{6EFB5B3E-B914-F64C-957C-5F394CE2E47B}" type="presParOf" srcId="{89557FE4-81B4-2446-93B8-6AA8EAF6F803}" destId="{ED9C698D-4DF8-A641-80AD-8A69623012C7}" srcOrd="0" destOrd="0" presId="urn:microsoft.com/office/officeart/2005/8/layout/cycle7"/>
    <dgm:cxn modelId="{E96B2629-8782-5A47-85A6-5E47ABEA9EC9}" type="presParOf" srcId="{14C67760-7D9C-184A-AA31-E613D7D0FEC9}" destId="{D5998D0F-3F59-324D-8A96-3463B77AC414}" srcOrd="4" destOrd="0" presId="urn:microsoft.com/office/officeart/2005/8/layout/cycle7"/>
    <dgm:cxn modelId="{F71FEDC6-1790-444B-971B-DD073023619C}" type="presParOf" srcId="{14C67760-7D9C-184A-AA31-E613D7D0FEC9}" destId="{FFC22BE7-6696-AF42-ACF8-79BD72CCCC5C}" srcOrd="5" destOrd="0" presId="urn:microsoft.com/office/officeart/2005/8/layout/cycle7"/>
    <dgm:cxn modelId="{DD07DAD0-E010-8143-9E72-2036CB34C5A1}" type="presParOf" srcId="{FFC22BE7-6696-AF42-ACF8-79BD72CCCC5C}" destId="{4D29D497-66F0-0441-8589-B6F6064EE80A}"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8B0741-8CCB-EA44-8E54-CEC820784E1C}">
      <dsp:nvSpPr>
        <dsp:cNvPr id="0" name=""/>
        <dsp:cNvSpPr/>
      </dsp:nvSpPr>
      <dsp:spPr>
        <a:xfrm>
          <a:off x="1139428" y="739544"/>
          <a:ext cx="1378743" cy="689371"/>
        </a:xfrm>
        <a:prstGeom prst="roundRect">
          <a:avLst>
            <a:gd name="adj" fmla="val 10000"/>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Product</a:t>
          </a:r>
        </a:p>
      </dsp:txBody>
      <dsp:txXfrm>
        <a:off x="1159619" y="759735"/>
        <a:ext cx="1338361" cy="648989"/>
      </dsp:txXfrm>
    </dsp:sp>
    <dsp:sp modelId="{30602D19-B289-EC41-BEF8-54734B4501CF}">
      <dsp:nvSpPr>
        <dsp:cNvPr id="0" name=""/>
        <dsp:cNvSpPr/>
      </dsp:nvSpPr>
      <dsp:spPr>
        <a:xfrm rot="3600000">
          <a:off x="2038782" y="1949459"/>
          <a:ext cx="718419" cy="241280"/>
        </a:xfrm>
        <a:prstGeom prst="leftRightArrow">
          <a:avLst>
            <a:gd name="adj1" fmla="val 60000"/>
            <a:gd name="adj2" fmla="val 50000"/>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2111166" y="1997715"/>
        <a:ext cx="573651" cy="144768"/>
      </dsp:txXfrm>
    </dsp:sp>
    <dsp:sp modelId="{21E09976-FFD7-6840-891E-9D123334B1DD}">
      <dsp:nvSpPr>
        <dsp:cNvPr id="0" name=""/>
        <dsp:cNvSpPr/>
      </dsp:nvSpPr>
      <dsp:spPr>
        <a:xfrm>
          <a:off x="2277812" y="2711283"/>
          <a:ext cx="1378743" cy="689371"/>
        </a:xfrm>
        <a:prstGeom prst="roundRect">
          <a:avLst>
            <a:gd name="adj" fmla="val 10000"/>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Customer</a:t>
          </a:r>
        </a:p>
      </dsp:txBody>
      <dsp:txXfrm>
        <a:off x="2298003" y="2731474"/>
        <a:ext cx="1338361" cy="648989"/>
      </dsp:txXfrm>
    </dsp:sp>
    <dsp:sp modelId="{89557FE4-81B4-2446-93B8-6AA8EAF6F803}">
      <dsp:nvSpPr>
        <dsp:cNvPr id="0" name=""/>
        <dsp:cNvSpPr/>
      </dsp:nvSpPr>
      <dsp:spPr>
        <a:xfrm rot="10800000">
          <a:off x="1469590" y="2935329"/>
          <a:ext cx="718419" cy="241280"/>
        </a:xfrm>
        <a:prstGeom prst="leftRightArrow">
          <a:avLst>
            <a:gd name="adj1" fmla="val 60000"/>
            <a:gd name="adj2" fmla="val 50000"/>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10800000">
        <a:off x="1541974" y="2983585"/>
        <a:ext cx="573651" cy="144768"/>
      </dsp:txXfrm>
    </dsp:sp>
    <dsp:sp modelId="{D5998D0F-3F59-324D-8A96-3463B77AC414}">
      <dsp:nvSpPr>
        <dsp:cNvPr id="0" name=""/>
        <dsp:cNvSpPr/>
      </dsp:nvSpPr>
      <dsp:spPr>
        <a:xfrm>
          <a:off x="1044" y="2711283"/>
          <a:ext cx="1378743" cy="689371"/>
        </a:xfrm>
        <a:prstGeom prst="roundRect">
          <a:avLst>
            <a:gd name="adj" fmla="val 10000"/>
          </a:avLst>
        </a:prstGeom>
        <a:gradFill rotWithShape="0">
          <a:gsLst>
            <a:gs pos="0">
              <a:schemeClr val="accent1">
                <a:hueOff val="0"/>
                <a:satOff val="0"/>
                <a:lumOff val="0"/>
                <a:alphaOff val="0"/>
                <a:shade val="40000"/>
                <a:alpha val="100000"/>
                <a:satMod val="150000"/>
                <a:lumMod val="100000"/>
              </a:schemeClr>
            </a:gs>
            <a:gs pos="100000">
              <a:schemeClr val="accent1">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Competition / Positioning</a:t>
          </a:r>
        </a:p>
      </dsp:txBody>
      <dsp:txXfrm>
        <a:off x="21235" y="2731474"/>
        <a:ext cx="1338361" cy="648989"/>
      </dsp:txXfrm>
    </dsp:sp>
    <dsp:sp modelId="{FFC22BE7-6696-AF42-ACF8-79BD72CCCC5C}">
      <dsp:nvSpPr>
        <dsp:cNvPr id="0" name=""/>
        <dsp:cNvSpPr/>
      </dsp:nvSpPr>
      <dsp:spPr>
        <a:xfrm rot="18000000">
          <a:off x="900398" y="1949459"/>
          <a:ext cx="718419" cy="241280"/>
        </a:xfrm>
        <a:prstGeom prst="leftRightArrow">
          <a:avLst>
            <a:gd name="adj1" fmla="val 60000"/>
            <a:gd name="adj2" fmla="val 50000"/>
          </a:avLst>
        </a:prstGeom>
        <a:gradFill rotWithShape="0">
          <a:gsLst>
            <a:gs pos="0">
              <a:schemeClr val="accent1">
                <a:tint val="60000"/>
                <a:hueOff val="0"/>
                <a:satOff val="0"/>
                <a:lumOff val="0"/>
                <a:alphaOff val="0"/>
                <a:shade val="40000"/>
                <a:alpha val="100000"/>
                <a:satMod val="150000"/>
                <a:lumMod val="100000"/>
              </a:schemeClr>
            </a:gs>
            <a:gs pos="100000">
              <a:schemeClr val="accent1">
                <a:tint val="60000"/>
                <a:hueOff val="0"/>
                <a:satOff val="0"/>
                <a:lumOff val="0"/>
                <a:alphaOff val="0"/>
                <a:tint val="70000"/>
                <a:shade val="100000"/>
                <a:alpha val="100000"/>
                <a:satMod val="200000"/>
                <a:lumMod val="100000"/>
              </a:schemeClr>
            </a:gs>
          </a:gsLst>
          <a:lin ang="5400000" scaled="1"/>
        </a:gradFill>
        <a:ln>
          <a:noFill/>
        </a:ln>
        <a:effectLst>
          <a:innerShdw blurRad="50800" dist="25400" dir="13500000">
            <a:srgbClr val="FFFFFF">
              <a:alpha val="75000"/>
            </a:srgbClr>
          </a:innerShdw>
          <a:outerShdw blurRad="63500" dist="25400" dir="5400000" rotWithShape="0">
            <a:srgbClr val="808080">
              <a:alpha val="7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972782" y="1997715"/>
        <a:ext cx="573651" cy="144768"/>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4FC0D0-0BEE-E649-AE23-1254AE0FDFED}" type="datetimeFigureOut">
              <a:rPr lang="en-US" smtClean="0"/>
              <a:t>12/28/23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B30C31-4B26-8349-B7F2-53BDF263E8D3}" type="slidenum">
              <a:rPr lang="en-US" smtClean="0"/>
              <a:t>‹#›</a:t>
            </a:fld>
            <a:endParaRPr lang="en-US"/>
          </a:p>
        </p:txBody>
      </p:sp>
    </p:spTree>
    <p:extLst>
      <p:ext uri="{BB962C8B-B14F-4D97-AF65-F5344CB8AC3E}">
        <p14:creationId xmlns:p14="http://schemas.microsoft.com/office/powerpoint/2010/main" val="28061654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Text in parentheses is where students will fill in the information based on their chosen client.</a:t>
            </a:r>
          </a:p>
        </p:txBody>
      </p:sp>
      <p:sp>
        <p:nvSpPr>
          <p:cNvPr id="4" name="Slide Number Placeholder 3"/>
          <p:cNvSpPr>
            <a:spLocks noGrp="1"/>
          </p:cNvSpPr>
          <p:nvPr>
            <p:ph type="sldNum" sz="quarter" idx="5"/>
          </p:nvPr>
        </p:nvSpPr>
        <p:spPr/>
        <p:txBody>
          <a:bodyPr/>
          <a:lstStyle/>
          <a:p>
            <a:fld id="{5BB30C31-4B26-8349-B7F2-53BDF263E8D3}" type="slidenum">
              <a:rPr lang="en-US" smtClean="0"/>
              <a:t>4</a:t>
            </a:fld>
            <a:endParaRPr lang="en-US"/>
          </a:p>
        </p:txBody>
      </p:sp>
    </p:spTree>
    <p:extLst>
      <p:ext uri="{BB962C8B-B14F-4D97-AF65-F5344CB8AC3E}">
        <p14:creationId xmlns:p14="http://schemas.microsoft.com/office/powerpoint/2010/main" val="3920131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ADVERTISING</a:t>
            </a:r>
            <a:r>
              <a:rPr lang="en-US" baseline="0" dirty="0"/>
              <a:t> WILL CONVINCE AUTOMATIC DISHWASHER OWNERS</a:t>
            </a:r>
            <a:r>
              <a:rPr lang="is-IS" baseline="0" dirty="0"/>
              <a:t>…</a:t>
            </a:r>
            <a:endParaRPr lang="en-US" dirty="0"/>
          </a:p>
        </p:txBody>
      </p:sp>
      <p:sp>
        <p:nvSpPr>
          <p:cNvPr id="4" name="Slide Number Placeholder 3"/>
          <p:cNvSpPr>
            <a:spLocks noGrp="1"/>
          </p:cNvSpPr>
          <p:nvPr>
            <p:ph type="sldNum" sz="quarter" idx="10"/>
          </p:nvPr>
        </p:nvSpPr>
        <p:spPr/>
        <p:txBody>
          <a:bodyPr/>
          <a:lstStyle/>
          <a:p>
            <a:fld id="{5BB30C31-4B26-8349-B7F2-53BDF263E8D3}" type="slidenum">
              <a:rPr lang="en-US" smtClean="0"/>
              <a:t>5</a:t>
            </a:fld>
            <a:endParaRPr lang="en-US"/>
          </a:p>
        </p:txBody>
      </p:sp>
    </p:spTree>
    <p:extLst>
      <p:ext uri="{BB962C8B-B14F-4D97-AF65-F5344CB8AC3E}">
        <p14:creationId xmlns:p14="http://schemas.microsoft.com/office/powerpoint/2010/main" val="1433789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“VIRTUALLY SPOTLESS END RESULTS</a:t>
            </a:r>
            <a:r>
              <a:rPr lang="en-US" baseline="0" dirty="0"/>
              <a:t> WILL BE ATTRIBUTED TO THE SHEETING ACTION PRODUCED BY THE CASCADE FORMULA”</a:t>
            </a:r>
          </a:p>
          <a:p>
            <a:endParaRPr lang="en-US" baseline="0" dirty="0"/>
          </a:p>
          <a:p>
            <a:r>
              <a:rPr lang="en-US" dirty="0"/>
              <a:t>SUPPORT: A statement of the basic benefit which the product promises consumers and which constitutes the principal basis for purchase of that brand. It’s the REASON you can provide the benefit mentioned in the objective statement.</a:t>
            </a:r>
          </a:p>
          <a:p>
            <a:r>
              <a:rPr lang="en-US" dirty="0"/>
              <a:t>It may be psychological—such as “confidence” or “satisfaction.” </a:t>
            </a:r>
          </a:p>
          <a:p>
            <a:r>
              <a:rPr lang="en-US" dirty="0"/>
              <a:t>It</a:t>
            </a:r>
            <a:r>
              <a:rPr lang="en-US" baseline="0" dirty="0"/>
              <a:t> might be tangible—”feels soft” or “tastes terrific”</a:t>
            </a:r>
          </a:p>
          <a:p>
            <a:r>
              <a:rPr lang="en-US" baseline="0" dirty="0"/>
              <a:t>Your product might be</a:t>
            </a:r>
            <a:r>
              <a:rPr lang="is-IS" baseline="0" dirty="0"/>
              <a:t>…easier (convenience strategy), cheaper (economy strategy) or better quality for the price (value strategy)</a:t>
            </a:r>
          </a:p>
          <a:p>
            <a:r>
              <a:rPr lang="is-IS" baseline="0" dirty="0"/>
              <a:t>ADVERTISING WILL CONVINCE AUTOMATIC DISHWASHER OWNERS THAT CASCADE PROVIDES VIRTUALLY SPOTLESS END RESULTS.</a:t>
            </a:r>
            <a:endParaRPr lang="en-US" dirty="0"/>
          </a:p>
        </p:txBody>
      </p:sp>
      <p:sp>
        <p:nvSpPr>
          <p:cNvPr id="4" name="Slide Number Placeholder 3"/>
          <p:cNvSpPr>
            <a:spLocks noGrp="1"/>
          </p:cNvSpPr>
          <p:nvPr>
            <p:ph type="sldNum" sz="quarter" idx="10"/>
          </p:nvPr>
        </p:nvSpPr>
        <p:spPr/>
        <p:txBody>
          <a:bodyPr/>
          <a:lstStyle/>
          <a:p>
            <a:fld id="{5BB30C31-4B26-8349-B7F2-53BDF263E8D3}" type="slidenum">
              <a:rPr lang="en-US" smtClean="0"/>
              <a:t>7</a:t>
            </a:fld>
            <a:endParaRPr lang="en-US"/>
          </a:p>
        </p:txBody>
      </p:sp>
    </p:spTree>
    <p:extLst>
      <p:ext uri="{BB962C8B-B14F-4D97-AF65-F5344CB8AC3E}">
        <p14:creationId xmlns:p14="http://schemas.microsoft.com/office/powerpoint/2010/main" val="1251624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to find support</a:t>
            </a:r>
            <a:r>
              <a:rPr lang="is-IS" dirty="0"/>
              <a:t>…product facts, product benefits, consumer needs, consumer benefits, competitive advantages, positioning</a:t>
            </a:r>
            <a:r>
              <a:rPr lang="is-IS" baseline="0" dirty="0"/>
              <a:t> opportunities, whatever it takes to solve the problem.</a:t>
            </a:r>
            <a:endParaRPr lang="en-US" dirty="0"/>
          </a:p>
        </p:txBody>
      </p:sp>
      <p:sp>
        <p:nvSpPr>
          <p:cNvPr id="4" name="Slide Number Placeholder 3"/>
          <p:cNvSpPr>
            <a:spLocks noGrp="1"/>
          </p:cNvSpPr>
          <p:nvPr>
            <p:ph type="sldNum" sz="quarter" idx="10"/>
          </p:nvPr>
        </p:nvSpPr>
        <p:spPr/>
        <p:txBody>
          <a:bodyPr/>
          <a:lstStyle/>
          <a:p>
            <a:fld id="{5BB30C31-4B26-8349-B7F2-53BDF263E8D3}" type="slidenum">
              <a:rPr lang="en-US" smtClean="0"/>
              <a:t>8</a:t>
            </a:fld>
            <a:endParaRPr lang="en-US"/>
          </a:p>
        </p:txBody>
      </p:sp>
    </p:spTree>
    <p:extLst>
      <p:ext uri="{BB962C8B-B14F-4D97-AF65-F5344CB8AC3E}">
        <p14:creationId xmlns:p14="http://schemas.microsoft.com/office/powerpoint/2010/main" val="1682295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Today more companies are using brand character statements. These describe the enduring values of brands – values which are viewed as an important part of a brand’s equity in the marketplace.</a:t>
            </a:r>
          </a:p>
        </p:txBody>
      </p:sp>
      <p:sp>
        <p:nvSpPr>
          <p:cNvPr id="4" name="Slide Number Placeholder 3"/>
          <p:cNvSpPr>
            <a:spLocks noGrp="1"/>
          </p:cNvSpPr>
          <p:nvPr>
            <p:ph type="sldNum" sz="quarter" idx="10"/>
          </p:nvPr>
        </p:nvSpPr>
        <p:spPr/>
        <p:txBody>
          <a:bodyPr/>
          <a:lstStyle/>
          <a:p>
            <a:fld id="{5BB30C31-4B26-8349-B7F2-53BDF263E8D3}" type="slidenum">
              <a:rPr lang="en-US" smtClean="0"/>
              <a:t>9</a:t>
            </a:fld>
            <a:endParaRPr lang="en-US"/>
          </a:p>
        </p:txBody>
      </p:sp>
    </p:spTree>
    <p:extLst>
      <p:ext uri="{BB962C8B-B14F-4D97-AF65-F5344CB8AC3E}">
        <p14:creationId xmlns:p14="http://schemas.microsoft.com/office/powerpoint/2010/main" val="2472884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9C74F99F-C827-A442-9BD9-F54F6D6227C5}" type="datetimeFigureOut">
              <a:rPr lang="en-US" smtClean="0"/>
              <a:t>12/28/23</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3846C-28F4-7E4F-AF55-9CB9101969A8}"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C74F99F-C827-A442-9BD9-F54F6D6227C5}" type="datetimeFigureOut">
              <a:rPr lang="en-US" smtClean="0"/>
              <a:t>12/28/23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E3846C-28F4-7E4F-AF55-9CB9101969A8}"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9C74F99F-C827-A442-9BD9-F54F6D6227C5}" type="datetimeFigureOut">
              <a:rPr lang="en-US" smtClean="0"/>
              <a:t>12/28/23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E3846C-28F4-7E4F-AF55-9CB9101969A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9E3846C-28F4-7E4F-AF55-9CB9101969A8}"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3846C-28F4-7E4F-AF55-9CB9101969A8}"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9E3846C-28F4-7E4F-AF55-9CB9101969A8}"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99E3846C-28F4-7E4F-AF55-9CB9101969A8}"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99E3846C-28F4-7E4F-AF55-9CB9101969A8}"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9C74F99F-C827-A442-9BD9-F54F6D6227C5}" type="datetimeFigureOut">
              <a:rPr lang="en-US" smtClean="0"/>
              <a:t>12/28/23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3846C-28F4-7E4F-AF55-9CB9101969A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9C74F99F-C827-A442-9BD9-F54F6D6227C5}" type="datetimeFigureOut">
              <a:rPr lang="en-US" smtClean="0"/>
              <a:t>12/28/23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3846C-28F4-7E4F-AF55-9CB9101969A8}"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9C74F99F-C827-A442-9BD9-F54F6D6227C5}" type="datetimeFigureOut">
              <a:rPr lang="en-US" smtClean="0"/>
              <a:t>12/28/23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3846C-28F4-7E4F-AF55-9CB9101969A8}"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9C74F99F-C827-A442-9BD9-F54F6D6227C5}" type="datetimeFigureOut">
              <a:rPr lang="en-US" smtClean="0"/>
              <a:t>12/28/23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E3846C-28F4-7E4F-AF55-9CB9101969A8}"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9C74F99F-C827-A442-9BD9-F54F6D6227C5}" type="datetimeFigureOut">
              <a:rPr lang="en-US" smtClean="0"/>
              <a:t>12/28/23</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9C74F99F-C827-A442-9BD9-F54F6D6227C5}" type="datetimeFigureOut">
              <a:rPr lang="en-US" smtClean="0"/>
              <a:t>12/28/23</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99E3846C-28F4-7E4F-AF55-9CB9101969A8}"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3846C-28F4-7E4F-AF55-9CB9101969A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9C74F99F-C827-A442-9BD9-F54F6D6227C5}" type="datetimeFigureOut">
              <a:rPr lang="en-US" smtClean="0"/>
              <a:t>12/28/23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E3846C-28F4-7E4F-AF55-9CB9101969A8}"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99E3846C-28F4-7E4F-AF55-9CB9101969A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9C74F99F-C827-A442-9BD9-F54F6D6227C5}" type="datetimeFigureOut">
              <a:rPr lang="en-US" smtClean="0"/>
              <a:t>12/28/23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E3846C-28F4-7E4F-AF55-9CB9101969A8}"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9C74F99F-C827-A442-9BD9-F54F6D6227C5}" type="datetimeFigureOut">
              <a:rPr lang="en-US" smtClean="0"/>
              <a:t>12/28/23</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99E3846C-28F4-7E4F-AF55-9CB9101969A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How to Write a Strategy	</a:t>
            </a:r>
          </a:p>
        </p:txBody>
      </p:sp>
      <p:sp>
        <p:nvSpPr>
          <p:cNvPr id="3" name="Subtitle 2"/>
          <p:cNvSpPr>
            <a:spLocks noGrp="1"/>
          </p:cNvSpPr>
          <p:nvPr>
            <p:ph type="subTitle" idx="1"/>
          </p:nvPr>
        </p:nvSpPr>
        <p:spPr/>
        <p:txBody>
          <a:bodyPr/>
          <a:lstStyle/>
          <a:p>
            <a:r>
              <a:rPr lang="en-US" dirty="0"/>
              <a:t>DD </a:t>
            </a:r>
            <a:r>
              <a:rPr lang="en-US" dirty="0" err="1"/>
              <a:t>Kullman</a:t>
            </a:r>
            <a:endParaRPr lang="en-US" dirty="0"/>
          </a:p>
        </p:txBody>
      </p:sp>
    </p:spTree>
    <p:extLst>
      <p:ext uri="{BB962C8B-B14F-4D97-AF65-F5344CB8AC3E}">
        <p14:creationId xmlns:p14="http://schemas.microsoft.com/office/powerpoint/2010/main" val="530909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Tone Statements</a:t>
            </a:r>
          </a:p>
        </p:txBody>
      </p:sp>
      <p:sp>
        <p:nvSpPr>
          <p:cNvPr id="6" name="Content Placeholder 5"/>
          <p:cNvSpPr>
            <a:spLocks noGrp="1"/>
          </p:cNvSpPr>
          <p:nvPr>
            <p:ph idx="1"/>
          </p:nvPr>
        </p:nvSpPr>
        <p:spPr/>
        <p:txBody>
          <a:bodyPr>
            <a:normAutofit/>
          </a:bodyPr>
          <a:lstStyle/>
          <a:p>
            <a:r>
              <a:rPr lang="en-US" sz="2800" dirty="0"/>
              <a:t>Tone will convey </a:t>
            </a:r>
            <a:r>
              <a:rPr lang="en-US" sz="2800" dirty="0">
                <a:solidFill>
                  <a:srgbClr val="FF0000"/>
                </a:solidFill>
              </a:rPr>
              <a:t>the spicy fun of </a:t>
            </a:r>
            <a:r>
              <a:rPr lang="en-US" sz="2800" dirty="0" err="1">
                <a:solidFill>
                  <a:srgbClr val="FF0000"/>
                </a:solidFill>
              </a:rPr>
              <a:t>Popeyes</a:t>
            </a:r>
            <a:r>
              <a:rPr lang="en-US" sz="2800" dirty="0">
                <a:solidFill>
                  <a:srgbClr val="FF0000"/>
                </a:solidFill>
              </a:rPr>
              <a:t>’ New Orleans heritage</a:t>
            </a:r>
            <a:r>
              <a:rPr lang="en-US" sz="2800" dirty="0"/>
              <a:t>.</a:t>
            </a:r>
          </a:p>
          <a:p>
            <a:r>
              <a:rPr lang="en-US" sz="2800" dirty="0"/>
              <a:t>Tone will combine </a:t>
            </a:r>
            <a:r>
              <a:rPr lang="en-US" sz="2800" dirty="0">
                <a:solidFill>
                  <a:srgbClr val="FF0000"/>
                </a:solidFill>
              </a:rPr>
              <a:t>the importance of good nutrition with the fun of cookies</a:t>
            </a:r>
            <a:r>
              <a:rPr lang="en-US" sz="2800" dirty="0"/>
              <a:t>.</a:t>
            </a:r>
          </a:p>
          <a:p>
            <a:r>
              <a:rPr lang="en-US" sz="2800" dirty="0"/>
              <a:t>Tone will reflect </a:t>
            </a:r>
            <a:r>
              <a:rPr lang="en-US" sz="2800" dirty="0">
                <a:solidFill>
                  <a:srgbClr val="FF0000"/>
                </a:solidFill>
              </a:rPr>
              <a:t>the fun of the pizza </a:t>
            </a:r>
            <a:br>
              <a:rPr lang="en-US" sz="2800" dirty="0">
                <a:solidFill>
                  <a:srgbClr val="FF0000"/>
                </a:solidFill>
              </a:rPr>
            </a:br>
            <a:r>
              <a:rPr lang="en-US" sz="2800" dirty="0">
                <a:solidFill>
                  <a:srgbClr val="FF0000"/>
                </a:solidFill>
              </a:rPr>
              <a:t>eating experience</a:t>
            </a:r>
            <a:r>
              <a:rPr lang="en-US" sz="2800" dirty="0"/>
              <a:t>.</a:t>
            </a:r>
          </a:p>
        </p:txBody>
      </p:sp>
    </p:spTree>
    <p:extLst>
      <p:ext uri="{BB962C8B-B14F-4D97-AF65-F5344CB8AC3E}">
        <p14:creationId xmlns:p14="http://schemas.microsoft.com/office/powerpoint/2010/main" val="3684511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practice!</a:t>
            </a:r>
          </a:p>
        </p:txBody>
      </p:sp>
      <p:sp>
        <p:nvSpPr>
          <p:cNvPr id="3" name="Content Placeholder 2"/>
          <p:cNvSpPr>
            <a:spLocks noGrp="1"/>
          </p:cNvSpPr>
          <p:nvPr>
            <p:ph idx="1"/>
          </p:nvPr>
        </p:nvSpPr>
        <p:spPr/>
        <p:txBody>
          <a:bodyPr>
            <a:normAutofit/>
          </a:bodyPr>
          <a:lstStyle/>
          <a:p>
            <a:r>
              <a:rPr lang="en-US" sz="2800" dirty="0"/>
              <a:t>Use the creative briefs provided and write a strategy for each.</a:t>
            </a:r>
          </a:p>
          <a:p>
            <a:r>
              <a:rPr lang="en-US" sz="2800" dirty="0"/>
              <a:t>Advertising will [CONVINCE] [TARGET CUSTOMER] that [PRODUCT/SERVICE] </a:t>
            </a:r>
            <a:br>
              <a:rPr lang="en-US" sz="2800" dirty="0"/>
            </a:br>
            <a:r>
              <a:rPr lang="en-US" sz="2800" dirty="0"/>
              <a:t>is/will/provides [OBJECTIVE/BENEFIT]. Support will be [REASON WHY]. Tone will be [“SELLING ATTITUDE” ADJECTIVES].</a:t>
            </a:r>
          </a:p>
        </p:txBody>
      </p:sp>
    </p:spTree>
    <p:extLst>
      <p:ext uri="{BB962C8B-B14F-4D97-AF65-F5344CB8AC3E}">
        <p14:creationId xmlns:p14="http://schemas.microsoft.com/office/powerpoint/2010/main" val="2698125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Strategy Defined	</a:t>
            </a:r>
          </a:p>
        </p:txBody>
      </p:sp>
      <p:sp>
        <p:nvSpPr>
          <p:cNvPr id="3" name="Content Placeholder 2"/>
          <p:cNvSpPr>
            <a:spLocks noGrp="1"/>
          </p:cNvSpPr>
          <p:nvPr>
            <p:ph idx="1"/>
          </p:nvPr>
        </p:nvSpPr>
        <p:spPr/>
        <p:txBody>
          <a:bodyPr/>
          <a:lstStyle/>
          <a:p>
            <a:r>
              <a:rPr lang="en-US" sz="2800" dirty="0"/>
              <a:t>Advertising strategy is that portion of a brand’s marketing strategy which deals with advertising copy. </a:t>
            </a:r>
          </a:p>
          <a:p>
            <a:r>
              <a:rPr lang="en-US" sz="2800" dirty="0"/>
              <a:t>It’s a statement which identifies the basis upon which we expect consumers to purchase our product </a:t>
            </a:r>
            <a:r>
              <a:rPr lang="en-US" sz="2800" b="1" dirty="0"/>
              <a:t>in preference to </a:t>
            </a:r>
            <a:r>
              <a:rPr lang="en-US" sz="2800" dirty="0"/>
              <a:t>the</a:t>
            </a:r>
            <a:r>
              <a:rPr lang="en-US" sz="2800" b="1" dirty="0"/>
              <a:t> </a:t>
            </a:r>
            <a:r>
              <a:rPr lang="en-US" sz="2800" dirty="0"/>
              <a:t>competition.</a:t>
            </a:r>
          </a:p>
        </p:txBody>
      </p:sp>
    </p:spTree>
    <p:extLst>
      <p:ext uri="{BB962C8B-B14F-4D97-AF65-F5344CB8AC3E}">
        <p14:creationId xmlns:p14="http://schemas.microsoft.com/office/powerpoint/2010/main" val="2634722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Format	</a:t>
            </a:r>
          </a:p>
        </p:txBody>
      </p:sp>
      <p:sp>
        <p:nvSpPr>
          <p:cNvPr id="5" name="Content Placeholder 4"/>
          <p:cNvSpPr>
            <a:spLocks noGrp="1"/>
          </p:cNvSpPr>
          <p:nvPr>
            <p:ph sz="half" idx="1"/>
          </p:nvPr>
        </p:nvSpPr>
        <p:spPr/>
        <p:txBody>
          <a:bodyPr/>
          <a:lstStyle/>
          <a:p>
            <a:r>
              <a:rPr lang="en-US" dirty="0"/>
              <a:t>Simple </a:t>
            </a:r>
          </a:p>
          <a:p>
            <a:r>
              <a:rPr lang="en-US" dirty="0"/>
              <a:t>Used by clients and agencies such as P&amp;G and Leo Burnett</a:t>
            </a:r>
          </a:p>
          <a:p>
            <a:r>
              <a:rPr lang="en-US" dirty="0"/>
              <a:t>Has three parts:</a:t>
            </a:r>
          </a:p>
          <a:p>
            <a:pPr>
              <a:buFontTx/>
              <a:buChar char="-"/>
            </a:pPr>
            <a:r>
              <a:rPr lang="en-US" dirty="0"/>
              <a:t>An objective statement</a:t>
            </a:r>
          </a:p>
          <a:p>
            <a:pPr>
              <a:buFontTx/>
              <a:buChar char="-"/>
            </a:pPr>
            <a:r>
              <a:rPr lang="en-US" dirty="0"/>
              <a:t>A support statement</a:t>
            </a:r>
          </a:p>
          <a:p>
            <a:pPr>
              <a:buFontTx/>
              <a:buChar char="-"/>
            </a:pPr>
            <a:r>
              <a:rPr lang="en-US" dirty="0"/>
              <a:t>A statement of tone or “brand character”</a:t>
            </a:r>
          </a:p>
        </p:txBody>
      </p:sp>
      <p:pic>
        <p:nvPicPr>
          <p:cNvPr id="2" name="Content Placeholder 1" descr="advertisement-creative-strategy-creative-tactics-formats-8-638.jpg"/>
          <p:cNvPicPr>
            <a:picLocks noGrp="1" noChangeAspect="1"/>
          </p:cNvPicPr>
          <p:nvPr>
            <p:ph sz="half" idx="2"/>
          </p:nvPr>
        </p:nvPicPr>
        <p:blipFill>
          <a:blip r:embed="rId2">
            <a:extLst>
              <a:ext uri="{28A0092B-C50C-407E-A947-70E740481C1C}">
                <a14:useLocalDpi xmlns:a14="http://schemas.microsoft.com/office/drawing/2010/main" val="0"/>
              </a:ext>
            </a:extLst>
          </a:blip>
          <a:srcRect t="-25384" b="-25384"/>
          <a:stretch>
            <a:fillRect/>
          </a:stretch>
        </p:blipFill>
        <p:spPr>
          <a:xfrm>
            <a:off x="4399878" y="1985963"/>
            <a:ext cx="4591722" cy="5197574"/>
          </a:xfrm>
        </p:spPr>
      </p:pic>
    </p:spTree>
    <p:extLst>
      <p:ext uri="{BB962C8B-B14F-4D97-AF65-F5344CB8AC3E}">
        <p14:creationId xmlns:p14="http://schemas.microsoft.com/office/powerpoint/2010/main" val="2577952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It Looks Like This</a:t>
            </a:r>
            <a:r>
              <a:rPr lang="is-IS" dirty="0"/>
              <a:t>…</a:t>
            </a:r>
            <a:endParaRPr lang="en-US" dirty="0"/>
          </a:p>
        </p:txBody>
      </p:sp>
      <p:sp>
        <p:nvSpPr>
          <p:cNvPr id="6" name="Content Placeholder 5"/>
          <p:cNvSpPr>
            <a:spLocks noGrp="1"/>
          </p:cNvSpPr>
          <p:nvPr>
            <p:ph idx="1"/>
          </p:nvPr>
        </p:nvSpPr>
        <p:spPr/>
        <p:txBody>
          <a:bodyPr>
            <a:normAutofit/>
          </a:bodyPr>
          <a:lstStyle/>
          <a:p>
            <a:r>
              <a:rPr lang="en-US" sz="2800" dirty="0"/>
              <a:t>Advertising will [</a:t>
            </a:r>
            <a:r>
              <a:rPr lang="en-US" sz="2800" dirty="0">
                <a:solidFill>
                  <a:srgbClr val="0000FF"/>
                </a:solidFill>
              </a:rPr>
              <a:t>CONVINCE/PERSUADE</a:t>
            </a:r>
            <a:r>
              <a:rPr lang="en-US" sz="2800" dirty="0"/>
              <a:t>] [</a:t>
            </a:r>
            <a:r>
              <a:rPr lang="en-US" sz="2800" dirty="0">
                <a:solidFill>
                  <a:srgbClr val="0000FF"/>
                </a:solidFill>
              </a:rPr>
              <a:t>TARGET CUSTOMER</a:t>
            </a:r>
            <a:r>
              <a:rPr lang="en-US" sz="2800" dirty="0"/>
              <a:t>] that [</a:t>
            </a:r>
            <a:r>
              <a:rPr lang="en-US" sz="2800" dirty="0">
                <a:solidFill>
                  <a:srgbClr val="0000FF"/>
                </a:solidFill>
              </a:rPr>
              <a:t>PRODUCT/BRAND</a:t>
            </a:r>
            <a:r>
              <a:rPr lang="en-US" sz="2800" dirty="0"/>
              <a:t>] is/will/provides [</a:t>
            </a:r>
            <a:r>
              <a:rPr lang="en-US" sz="2800" dirty="0">
                <a:solidFill>
                  <a:srgbClr val="0000FF"/>
                </a:solidFill>
              </a:rPr>
              <a:t>STATEMENT OF BENEFIT/USP</a:t>
            </a:r>
            <a:r>
              <a:rPr lang="en-US" sz="2800" dirty="0"/>
              <a:t>]. </a:t>
            </a:r>
          </a:p>
          <a:p>
            <a:r>
              <a:rPr lang="en-US" sz="2800" dirty="0"/>
              <a:t>Support will be [</a:t>
            </a:r>
            <a:r>
              <a:rPr lang="en-US" sz="2800" dirty="0">
                <a:solidFill>
                  <a:srgbClr val="0000FF"/>
                </a:solidFill>
              </a:rPr>
              <a:t>SUPPORT/REASON WHY</a:t>
            </a:r>
            <a:r>
              <a:rPr lang="en-US" sz="2800" dirty="0"/>
              <a:t>].</a:t>
            </a:r>
          </a:p>
          <a:p>
            <a:r>
              <a:rPr lang="en-US" sz="2800" dirty="0"/>
              <a:t>Tone will be [</a:t>
            </a:r>
            <a:r>
              <a:rPr lang="en-US" sz="2800" dirty="0">
                <a:solidFill>
                  <a:srgbClr val="0000FF"/>
                </a:solidFill>
              </a:rPr>
              <a:t>“SELLING ATTITUDE” ADJECTIVES</a:t>
            </a:r>
            <a:r>
              <a:rPr lang="en-US" sz="2800" dirty="0"/>
              <a:t>]. </a:t>
            </a:r>
          </a:p>
        </p:txBody>
      </p:sp>
    </p:spTree>
    <p:extLst>
      <p:ext uri="{BB962C8B-B14F-4D97-AF65-F5344CB8AC3E}">
        <p14:creationId xmlns:p14="http://schemas.microsoft.com/office/powerpoint/2010/main" val="1733721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Objective Statement</a:t>
            </a:r>
          </a:p>
        </p:txBody>
      </p:sp>
      <p:sp>
        <p:nvSpPr>
          <p:cNvPr id="3" name="Content Placeholder 2"/>
          <p:cNvSpPr>
            <a:spLocks noGrp="1"/>
          </p:cNvSpPr>
          <p:nvPr>
            <p:ph sz="half" idx="1"/>
          </p:nvPr>
        </p:nvSpPr>
        <p:spPr/>
        <p:txBody>
          <a:bodyPr/>
          <a:lstStyle/>
          <a:p>
            <a:r>
              <a:rPr lang="en-US" dirty="0"/>
              <a:t>The objective is stated within this first section of the strategy.</a:t>
            </a:r>
          </a:p>
          <a:p>
            <a:r>
              <a:rPr lang="en-US" dirty="0"/>
              <a:t>It identifies the brand’s target customer.</a:t>
            </a:r>
            <a:br>
              <a:rPr lang="en-US" dirty="0"/>
            </a:br>
            <a:br>
              <a:rPr lang="en-US" dirty="0"/>
            </a:br>
            <a:r>
              <a:rPr lang="en-US" dirty="0"/>
              <a:t>(Working women/fashion-conscious women, 18-35, etc.)</a:t>
            </a:r>
          </a:p>
          <a:p>
            <a:r>
              <a:rPr lang="en-US" dirty="0"/>
              <a:t>It states the objective, which is usually (but not always) communicating a meaningful benefit.</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277965991"/>
              </p:ext>
            </p:extLst>
          </p:nvPr>
        </p:nvGraphicFramePr>
        <p:xfrm>
          <a:off x="4816438" y="2057083"/>
          <a:ext cx="3657600" cy="414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5014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Objective Statements</a:t>
            </a:r>
          </a:p>
        </p:txBody>
      </p:sp>
      <p:sp>
        <p:nvSpPr>
          <p:cNvPr id="6" name="Content Placeholder 5"/>
          <p:cNvSpPr>
            <a:spLocks noGrp="1"/>
          </p:cNvSpPr>
          <p:nvPr>
            <p:ph idx="1"/>
          </p:nvPr>
        </p:nvSpPr>
        <p:spPr/>
        <p:txBody>
          <a:bodyPr>
            <a:normAutofit/>
          </a:bodyPr>
          <a:lstStyle/>
          <a:p>
            <a:r>
              <a:rPr lang="en-US" sz="2800" dirty="0"/>
              <a:t>Advertising will </a:t>
            </a:r>
            <a:r>
              <a:rPr lang="en-US" sz="2800" dirty="0">
                <a:solidFill>
                  <a:srgbClr val="FF0000"/>
                </a:solidFill>
              </a:rPr>
              <a:t>convince</a:t>
            </a:r>
            <a:r>
              <a:rPr lang="en-US" sz="2800" dirty="0"/>
              <a:t> </a:t>
            </a:r>
            <a:r>
              <a:rPr lang="en-US" sz="2800" dirty="0">
                <a:solidFill>
                  <a:srgbClr val="0000FF"/>
                </a:solidFill>
              </a:rPr>
              <a:t>automatic dishwasher owners</a:t>
            </a:r>
            <a:r>
              <a:rPr lang="en-US" sz="2800" dirty="0"/>
              <a:t> that </a:t>
            </a:r>
            <a:r>
              <a:rPr lang="en-US" sz="2800" dirty="0">
                <a:solidFill>
                  <a:srgbClr val="008000"/>
                </a:solidFill>
              </a:rPr>
              <a:t>Cascade provides virtually spotless end results</a:t>
            </a:r>
            <a:r>
              <a:rPr lang="en-US" sz="2800" dirty="0"/>
              <a:t>.”</a:t>
            </a:r>
          </a:p>
          <a:p>
            <a:r>
              <a:rPr lang="en-US" sz="2800" dirty="0"/>
              <a:t>Advertising will </a:t>
            </a:r>
            <a:r>
              <a:rPr lang="en-US" sz="2800" dirty="0">
                <a:solidFill>
                  <a:srgbClr val="FF0000"/>
                </a:solidFill>
              </a:rPr>
              <a:t>convince</a:t>
            </a:r>
            <a:r>
              <a:rPr lang="en-US" sz="2800" dirty="0"/>
              <a:t> </a:t>
            </a:r>
            <a:r>
              <a:rPr lang="en-US" sz="2800" dirty="0">
                <a:solidFill>
                  <a:srgbClr val="0000FF"/>
                </a:solidFill>
              </a:rPr>
              <a:t>adults who eat cookies</a:t>
            </a:r>
            <a:r>
              <a:rPr lang="en-US" sz="2800" dirty="0"/>
              <a:t> that </a:t>
            </a:r>
            <a:r>
              <a:rPr lang="en-US" sz="2800" dirty="0">
                <a:solidFill>
                  <a:srgbClr val="008000"/>
                </a:solidFill>
              </a:rPr>
              <a:t>Archway Oatmeal Cookies are uniquely delicious and nutritious</a:t>
            </a:r>
            <a:r>
              <a:rPr lang="en-US" sz="2800" dirty="0"/>
              <a:t>.</a:t>
            </a:r>
          </a:p>
        </p:txBody>
      </p:sp>
    </p:spTree>
    <p:extLst>
      <p:ext uri="{BB962C8B-B14F-4D97-AF65-F5344CB8AC3E}">
        <p14:creationId xmlns:p14="http://schemas.microsoft.com/office/powerpoint/2010/main" val="167108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Support Statement</a:t>
            </a:r>
          </a:p>
        </p:txBody>
      </p:sp>
      <p:sp>
        <p:nvSpPr>
          <p:cNvPr id="3" name="Content Placeholder 2"/>
          <p:cNvSpPr>
            <a:spLocks noGrp="1"/>
          </p:cNvSpPr>
          <p:nvPr>
            <p:ph sz="half" idx="1"/>
          </p:nvPr>
        </p:nvSpPr>
        <p:spPr/>
        <p:txBody>
          <a:bodyPr/>
          <a:lstStyle/>
          <a:p>
            <a:r>
              <a:rPr lang="en-US" dirty="0"/>
              <a:t>This indicates the support you will use to “prove” your benefit.</a:t>
            </a:r>
          </a:p>
          <a:p>
            <a:r>
              <a:rPr lang="en-US" dirty="0"/>
              <a:t>It may be a “reason why” for that benefit, or it may be something else.</a:t>
            </a:r>
          </a:p>
          <a:p>
            <a:r>
              <a:rPr lang="en-US" dirty="0"/>
              <a:t>Very often, you will be communicating some form of superiority, uniqueness or differentiation in a convincing way. And be meaningful in terms of purchase behavior.</a:t>
            </a:r>
          </a:p>
        </p:txBody>
      </p:sp>
      <p:pic>
        <p:nvPicPr>
          <p:cNvPr id="5" name="Content Placeholder 4" descr="6a00d83451b74a69e20167666e13ce970b-pi.jpg"/>
          <p:cNvPicPr>
            <a:picLocks noGrp="1" noChangeAspect="1"/>
          </p:cNvPicPr>
          <p:nvPr>
            <p:ph sz="half" idx="2"/>
          </p:nvPr>
        </p:nvPicPr>
        <p:blipFill>
          <a:blip r:embed="rId3">
            <a:extLst>
              <a:ext uri="{28A0092B-C50C-407E-A947-70E740481C1C}">
                <a14:useLocalDpi xmlns:a14="http://schemas.microsoft.com/office/drawing/2010/main" val="0"/>
              </a:ext>
            </a:extLst>
          </a:blip>
          <a:srcRect t="-32503" b="-32503"/>
          <a:stretch>
            <a:fillRect/>
          </a:stretch>
        </p:blipFill>
        <p:spPr/>
      </p:pic>
    </p:spTree>
    <p:extLst>
      <p:ext uri="{BB962C8B-B14F-4D97-AF65-F5344CB8AC3E}">
        <p14:creationId xmlns:p14="http://schemas.microsoft.com/office/powerpoint/2010/main" val="950930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Support Statements</a:t>
            </a:r>
          </a:p>
        </p:txBody>
      </p:sp>
      <p:sp>
        <p:nvSpPr>
          <p:cNvPr id="6" name="Content Placeholder 5"/>
          <p:cNvSpPr>
            <a:spLocks noGrp="1"/>
          </p:cNvSpPr>
          <p:nvPr>
            <p:ph idx="1"/>
          </p:nvPr>
        </p:nvSpPr>
        <p:spPr/>
        <p:txBody>
          <a:bodyPr>
            <a:normAutofit lnSpcReduction="10000"/>
          </a:bodyPr>
          <a:lstStyle/>
          <a:p>
            <a:r>
              <a:rPr lang="en-US" sz="2800" dirty="0">
                <a:solidFill>
                  <a:srgbClr val="0000FF"/>
                </a:solidFill>
              </a:rPr>
              <a:t>Support will be: </a:t>
            </a:r>
            <a:r>
              <a:rPr lang="en-US" sz="2800" dirty="0">
                <a:solidFill>
                  <a:srgbClr val="FF0000"/>
                </a:solidFill>
              </a:rPr>
              <a:t>Virtually spotless end results will be attributed to the sheeting action produced by the Cascade formula</a:t>
            </a:r>
            <a:r>
              <a:rPr lang="en-US" sz="2800" dirty="0"/>
              <a:t>.</a:t>
            </a:r>
          </a:p>
          <a:p>
            <a:r>
              <a:rPr lang="en-US" sz="2800" dirty="0">
                <a:solidFill>
                  <a:srgbClr val="0000FF"/>
                </a:solidFill>
              </a:rPr>
              <a:t>Support is that: </a:t>
            </a:r>
            <a:r>
              <a:rPr lang="en-US" sz="2800" dirty="0">
                <a:solidFill>
                  <a:srgbClr val="FF0000"/>
                </a:solidFill>
              </a:rPr>
              <a:t>Special K is low in calories and sugar, and high in protein</a:t>
            </a:r>
            <a:r>
              <a:rPr lang="en-US" sz="2800" dirty="0"/>
              <a:t>.</a:t>
            </a:r>
          </a:p>
          <a:p>
            <a:r>
              <a:rPr lang="en-US" sz="2800" dirty="0">
                <a:solidFill>
                  <a:srgbClr val="0000FF"/>
                </a:solidFill>
              </a:rPr>
              <a:t>Support will be: </a:t>
            </a:r>
            <a:r>
              <a:rPr lang="en-US" sz="2800" dirty="0">
                <a:solidFill>
                  <a:srgbClr val="FF0000"/>
                </a:solidFill>
              </a:rPr>
              <a:t>Archway Cookies are made with nutritious oatmeal and are naturally low in sodium and fat. They contain no Palm Oil. Archway has many unique varieties</a:t>
            </a:r>
            <a:r>
              <a:rPr lang="en-US" sz="2800" dirty="0"/>
              <a:t>.</a:t>
            </a:r>
          </a:p>
        </p:txBody>
      </p:sp>
    </p:spTree>
    <p:extLst>
      <p:ext uri="{BB962C8B-B14F-4D97-AF65-F5344CB8AC3E}">
        <p14:creationId xmlns:p14="http://schemas.microsoft.com/office/powerpoint/2010/main" val="125889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Statement of Tone </a:t>
            </a:r>
            <a:br>
              <a:rPr lang="en-US" dirty="0"/>
            </a:br>
            <a:endParaRPr lang="en-US" dirty="0"/>
          </a:p>
        </p:txBody>
      </p:sp>
      <p:sp>
        <p:nvSpPr>
          <p:cNvPr id="3" name="Content Placeholder 2"/>
          <p:cNvSpPr>
            <a:spLocks noGrp="1"/>
          </p:cNvSpPr>
          <p:nvPr>
            <p:ph sz="half" idx="1"/>
          </p:nvPr>
        </p:nvSpPr>
        <p:spPr/>
        <p:txBody>
          <a:bodyPr>
            <a:normAutofit/>
          </a:bodyPr>
          <a:lstStyle/>
          <a:p>
            <a:r>
              <a:rPr lang="en-US" dirty="0"/>
              <a:t>This describes the desired “selling attitude” of the advertising.</a:t>
            </a:r>
          </a:p>
          <a:p>
            <a:r>
              <a:rPr lang="en-US" dirty="0"/>
              <a:t>Tone statements can provide additional insights into the target or as a description of the best advertising style for the product category. They are short-term and about the advertising.</a:t>
            </a:r>
          </a:p>
          <a:p>
            <a:r>
              <a:rPr lang="en-US" dirty="0"/>
              <a:t>Tone defines how you want to talk to your target audience.</a:t>
            </a:r>
          </a:p>
        </p:txBody>
      </p:sp>
      <p:pic>
        <p:nvPicPr>
          <p:cNvPr id="5" name="Content Placeholder 4" descr="3029356-inline-i-1-3029356-work-smart-the-best-examples-questions-and-guides-to-find-your-social-media-marketing-vo.jpg"/>
          <p:cNvPicPr>
            <a:picLocks noGrp="1" noChangeAspect="1"/>
          </p:cNvPicPr>
          <p:nvPr>
            <p:ph sz="half" idx="2"/>
          </p:nvPr>
        </p:nvPicPr>
        <p:blipFill>
          <a:blip r:embed="rId3">
            <a:extLst>
              <a:ext uri="{28A0092B-C50C-407E-A947-70E740481C1C}">
                <a14:useLocalDpi xmlns:a14="http://schemas.microsoft.com/office/drawing/2010/main" val="0"/>
              </a:ext>
            </a:extLst>
          </a:blip>
          <a:srcRect t="-34631" b="-34631"/>
          <a:stretch>
            <a:fillRect/>
          </a:stretch>
        </p:blipFill>
        <p:spPr>
          <a:xfrm>
            <a:off x="4216156" y="1778000"/>
            <a:ext cx="4765284" cy="5394037"/>
          </a:xfrm>
        </p:spPr>
      </p:pic>
    </p:spTree>
    <p:extLst>
      <p:ext uri="{BB962C8B-B14F-4D97-AF65-F5344CB8AC3E}">
        <p14:creationId xmlns:p14="http://schemas.microsoft.com/office/powerpoint/2010/main" val="1865136579"/>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107</TotalTime>
  <Words>741</Words>
  <Application>Microsoft Macintosh PowerPoint</Application>
  <PresentationFormat>On-screen Show (4:3)</PresentationFormat>
  <Paragraphs>61</Paragraphs>
  <Slides>11</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Rockwell</vt:lpstr>
      <vt:lpstr>Wingdings</vt:lpstr>
      <vt:lpstr>Advantage</vt:lpstr>
      <vt:lpstr>How to Write a Strategy </vt:lpstr>
      <vt:lpstr>Ad Strategy Defined </vt:lpstr>
      <vt:lpstr>The Format </vt:lpstr>
      <vt:lpstr>It Looks Like This…</vt:lpstr>
      <vt:lpstr>An Objective Statement</vt:lpstr>
      <vt:lpstr>Objective Statements</vt:lpstr>
      <vt:lpstr>A Support Statement</vt:lpstr>
      <vt:lpstr>Support Statements</vt:lpstr>
      <vt:lpstr>A Statement of Tone  </vt:lpstr>
      <vt:lpstr>Tone Statements</vt:lpstr>
      <vt:lpstr>Let’s practice!</vt:lpstr>
    </vt:vector>
  </TitlesOfParts>
  <Company>Copy That Clicks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Strategy </dc:title>
  <dc:creator>Diana Dunaj-Kullman</dc:creator>
  <cp:lastModifiedBy>DD Kullman</cp:lastModifiedBy>
  <cp:revision>16</cp:revision>
  <dcterms:created xsi:type="dcterms:W3CDTF">2016-01-12T22:11:03Z</dcterms:created>
  <dcterms:modified xsi:type="dcterms:W3CDTF">2023-12-28T20:43:26Z</dcterms:modified>
</cp:coreProperties>
</file>